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pperplate Gothic 32 BC" charset="1" panose="020E0807020206020404"/>
      <p:regular r:id="rId15"/>
    </p:embeddedFont>
    <p:embeddedFont>
      <p:font typeface="Canva Sans Bold" charset="1" panose="020B0803030501040103"/>
      <p:regular r:id="rId16"/>
    </p:embeddedFont>
    <p:embeddedFont>
      <p:font typeface="Bricolage Grotesque" charset="1" panose="020B0605040402000204"/>
      <p:regular r:id="rId17"/>
    </p:embeddedFont>
    <p:embeddedFont>
      <p:font typeface="Bricolage Grotesque Bold" charset="1" panose="020B0605040402000204"/>
      <p:regular r:id="rId18"/>
    </p:embeddedFont>
    <p:embeddedFont>
      <p:font typeface="Barlow SemiCondensed Bold" charset="1" panose="00000806000000000000"/>
      <p:regular r:id="rId19"/>
    </p:embeddedFont>
    <p:embeddedFont>
      <p:font typeface="Poppins Bold" charset="1" panose="00000800000000000000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jpe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jpeg" Type="http://schemas.openxmlformats.org/officeDocument/2006/relationships/image"/><Relationship Id="rId3" Target="https://www.fortunebusinessinsights.com/industry-reports/virtual-fitting-room-vfr-market-100322https:/www.researchgate.net/publication/342325776_A_Virtual_Trial_Room_using_Pose_Estimation_and_Homography" TargetMode="External" Type="http://schemas.openxmlformats.org/officeDocument/2006/relationships/hyperlink"/><Relationship Id="rId4" Target="https://www.researchgate.net/publication/342325776_A_Virtual_Trial_Room_using_Pose_Estimation_and_Homography" TargetMode="External" Type="http://schemas.openxmlformats.org/officeDocument/2006/relationships/hyperlink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09600" y="2088993"/>
            <a:ext cx="3444225" cy="11452270"/>
            <a:chOff x="0" y="0"/>
            <a:chExt cx="81482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48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4821">
                  <a:moveTo>
                    <a:pt x="0" y="0"/>
                  </a:moveTo>
                  <a:lnTo>
                    <a:pt x="814821" y="0"/>
                  </a:lnTo>
                  <a:lnTo>
                    <a:pt x="8148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4821" cy="2747433"/>
            </a:xfrm>
            <a:prstGeom prst="rect">
              <a:avLst/>
            </a:prstGeom>
          </p:spPr>
          <p:txBody>
            <a:bodyPr anchor="ctr" rtlCol="false" tIns="56554" lIns="56554" bIns="56554" rIns="56554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3993284"/>
            <a:ext cx="18288000" cy="2692333"/>
            <a:chOff x="0" y="0"/>
            <a:chExt cx="4816593" cy="7090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709092"/>
            </a:xfrm>
            <a:custGeom>
              <a:avLst/>
              <a:gdLst/>
              <a:ahLst/>
              <a:cxnLst/>
              <a:rect r="r" b="b" t="t" l="l"/>
              <a:pathLst>
                <a:path h="70909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9092"/>
                  </a:lnTo>
                  <a:lnTo>
                    <a:pt x="0" y="709092"/>
                  </a:ln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74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1295337">
            <a:off x="12319440" y="5616293"/>
            <a:ext cx="1814984" cy="1626885"/>
          </a:xfrm>
          <a:custGeom>
            <a:avLst/>
            <a:gdLst/>
            <a:ahLst/>
            <a:cxnLst/>
            <a:rect r="r" b="b" t="t" l="l"/>
            <a:pathLst>
              <a:path h="1626885" w="1814984">
                <a:moveTo>
                  <a:pt x="1814984" y="0"/>
                </a:moveTo>
                <a:lnTo>
                  <a:pt x="0" y="0"/>
                </a:lnTo>
                <a:lnTo>
                  <a:pt x="0" y="1626885"/>
                </a:lnTo>
                <a:lnTo>
                  <a:pt x="1814984" y="1626885"/>
                </a:lnTo>
                <a:lnTo>
                  <a:pt x="18149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57145" y="6001047"/>
            <a:ext cx="5290205" cy="59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4252" spc="-335">
                <a:solidFill>
                  <a:srgbClr val="2E2E2E"/>
                </a:solidFill>
                <a:latin typeface="Copperplate Gothic 32 BC"/>
                <a:ea typeface="Copperplate Gothic 32 BC"/>
                <a:cs typeface="Copperplate Gothic 32 BC"/>
                <a:sym typeface="Copperplate Gothic 32 BC"/>
              </a:rPr>
              <a:t>Virtual Wardrobe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7705131" y="5953422"/>
            <a:ext cx="472384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931796">
            <a:off x="12050215" y="3026835"/>
            <a:ext cx="2353434" cy="1391468"/>
          </a:xfrm>
          <a:custGeom>
            <a:avLst/>
            <a:gdLst/>
            <a:ahLst/>
            <a:cxnLst/>
            <a:rect r="r" b="b" t="t" l="l"/>
            <a:pathLst>
              <a:path h="1391468" w="2353434">
                <a:moveTo>
                  <a:pt x="0" y="0"/>
                </a:moveTo>
                <a:lnTo>
                  <a:pt x="2353434" y="0"/>
                </a:lnTo>
                <a:lnTo>
                  <a:pt x="2353434" y="1391468"/>
                </a:lnTo>
                <a:lnTo>
                  <a:pt x="0" y="1391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54770" y="3354528"/>
            <a:ext cx="1223418" cy="3331089"/>
          </a:xfrm>
          <a:custGeom>
            <a:avLst/>
            <a:gdLst/>
            <a:ahLst/>
            <a:cxnLst/>
            <a:rect r="r" b="b" t="t" l="l"/>
            <a:pathLst>
              <a:path h="3331089" w="1223418">
                <a:moveTo>
                  <a:pt x="0" y="0"/>
                </a:moveTo>
                <a:lnTo>
                  <a:pt x="1223418" y="0"/>
                </a:lnTo>
                <a:lnTo>
                  <a:pt x="1223418" y="3331089"/>
                </a:lnTo>
                <a:lnTo>
                  <a:pt x="0" y="333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94102" y="2088993"/>
            <a:ext cx="9735438" cy="6500914"/>
          </a:xfrm>
          <a:custGeom>
            <a:avLst/>
            <a:gdLst/>
            <a:ahLst/>
            <a:cxnLst/>
            <a:rect r="r" b="b" t="t" l="l"/>
            <a:pathLst>
              <a:path h="6500914" w="9735438">
                <a:moveTo>
                  <a:pt x="0" y="0"/>
                </a:moveTo>
                <a:lnTo>
                  <a:pt x="9735438" y="0"/>
                </a:lnTo>
                <a:lnTo>
                  <a:pt x="9735438" y="6500914"/>
                </a:lnTo>
                <a:lnTo>
                  <a:pt x="0" y="6500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7799" y="953956"/>
            <a:ext cx="15772403" cy="8379089"/>
          </a:xfrm>
          <a:custGeom>
            <a:avLst/>
            <a:gdLst/>
            <a:ahLst/>
            <a:cxnLst/>
            <a:rect r="r" b="b" t="t" l="l"/>
            <a:pathLst>
              <a:path h="8379089" w="15772403">
                <a:moveTo>
                  <a:pt x="0" y="0"/>
                </a:moveTo>
                <a:lnTo>
                  <a:pt x="15772402" y="0"/>
                </a:lnTo>
                <a:lnTo>
                  <a:pt x="15772402" y="8379088"/>
                </a:lnTo>
                <a:lnTo>
                  <a:pt x="0" y="8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9897" y="4694718"/>
            <a:ext cx="1249403" cy="4114800"/>
          </a:xfrm>
          <a:custGeom>
            <a:avLst/>
            <a:gdLst/>
            <a:ahLst/>
            <a:cxnLst/>
            <a:rect r="r" b="b" t="t" l="l"/>
            <a:pathLst>
              <a:path h="4114800" w="1249403">
                <a:moveTo>
                  <a:pt x="0" y="0"/>
                </a:moveTo>
                <a:lnTo>
                  <a:pt x="1249403" y="0"/>
                </a:lnTo>
                <a:lnTo>
                  <a:pt x="12494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914" y="1687147"/>
            <a:ext cx="1239966" cy="3988195"/>
          </a:xfrm>
          <a:custGeom>
            <a:avLst/>
            <a:gdLst/>
            <a:ahLst/>
            <a:cxnLst/>
            <a:rect r="r" b="b" t="t" l="l"/>
            <a:pathLst>
              <a:path h="3988195" w="1239966">
                <a:moveTo>
                  <a:pt x="0" y="0"/>
                </a:moveTo>
                <a:lnTo>
                  <a:pt x="1239966" y="0"/>
                </a:lnTo>
                <a:lnTo>
                  <a:pt x="1239966" y="3988195"/>
                </a:lnTo>
                <a:lnTo>
                  <a:pt x="0" y="3988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886914"/>
            <a:ext cx="18288000" cy="237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8"/>
              </a:lnSpc>
              <a:spcBef>
                <a:spcPct val="0"/>
              </a:spcBef>
            </a:pPr>
            <a:r>
              <a:rPr lang="en-US" b="true" sz="6806">
                <a:solidFill>
                  <a:srgbClr val="FD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G4 - Virtual Try-On and Intelligent Wardrobe Management Solution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1910" y="97932"/>
            <a:ext cx="6426090" cy="9862536"/>
            <a:chOff x="0" y="0"/>
            <a:chExt cx="553982" cy="850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3982" cy="850232"/>
            </a:xfrm>
            <a:custGeom>
              <a:avLst/>
              <a:gdLst/>
              <a:ahLst/>
              <a:cxnLst/>
              <a:rect r="r" b="b" t="t" l="l"/>
              <a:pathLst>
                <a:path h="850232" w="553982">
                  <a:moveTo>
                    <a:pt x="30119" y="0"/>
                  </a:moveTo>
                  <a:lnTo>
                    <a:pt x="523863" y="0"/>
                  </a:lnTo>
                  <a:cubicBezTo>
                    <a:pt x="540497" y="0"/>
                    <a:pt x="553982" y="13485"/>
                    <a:pt x="553982" y="30119"/>
                  </a:cubicBezTo>
                  <a:lnTo>
                    <a:pt x="553982" y="820113"/>
                  </a:lnTo>
                  <a:cubicBezTo>
                    <a:pt x="553982" y="836747"/>
                    <a:pt x="540497" y="850232"/>
                    <a:pt x="523863" y="850232"/>
                  </a:cubicBezTo>
                  <a:lnTo>
                    <a:pt x="30119" y="850232"/>
                  </a:lnTo>
                  <a:cubicBezTo>
                    <a:pt x="13485" y="850232"/>
                    <a:pt x="0" y="836747"/>
                    <a:pt x="0" y="820113"/>
                  </a:cubicBezTo>
                  <a:lnTo>
                    <a:pt x="0" y="30119"/>
                  </a:lnTo>
                  <a:cubicBezTo>
                    <a:pt x="0" y="13485"/>
                    <a:pt x="13485" y="0"/>
                    <a:pt x="30119" y="0"/>
                  </a:cubicBezTo>
                  <a:close/>
                </a:path>
              </a:pathLst>
            </a:custGeom>
            <a:blipFill>
              <a:blip r:embed="rId2"/>
              <a:stretch>
                <a:fillRect l="-65179" t="0" r="-6517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74990" y="841134"/>
            <a:ext cx="4199965" cy="8310352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37486E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243016" y="2388365"/>
            <a:ext cx="3463913" cy="4114800"/>
          </a:xfrm>
          <a:custGeom>
            <a:avLst/>
            <a:gdLst/>
            <a:ahLst/>
            <a:cxnLst/>
            <a:rect r="r" b="b" t="t" l="l"/>
            <a:pathLst>
              <a:path h="4114800" w="3463913">
                <a:moveTo>
                  <a:pt x="0" y="0"/>
                </a:moveTo>
                <a:lnTo>
                  <a:pt x="3463913" y="0"/>
                </a:lnTo>
                <a:lnTo>
                  <a:pt x="34639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09305" y="6845966"/>
            <a:ext cx="3497624" cy="1151036"/>
          </a:xfrm>
          <a:custGeom>
            <a:avLst/>
            <a:gdLst/>
            <a:ahLst/>
            <a:cxnLst/>
            <a:rect r="r" b="b" t="t" l="l"/>
            <a:pathLst>
              <a:path h="1151036" w="3497624">
                <a:moveTo>
                  <a:pt x="0" y="0"/>
                </a:moveTo>
                <a:lnTo>
                  <a:pt x="3497624" y="0"/>
                </a:lnTo>
                <a:lnTo>
                  <a:pt x="3497624" y="1151037"/>
                </a:lnTo>
                <a:lnTo>
                  <a:pt x="0" y="1151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3427707" y="6503165"/>
            <a:ext cx="7386360" cy="7386360"/>
          </a:xfrm>
          <a:custGeom>
            <a:avLst/>
            <a:gdLst/>
            <a:ahLst/>
            <a:cxnLst/>
            <a:rect r="r" b="b" t="t" l="l"/>
            <a:pathLst>
              <a:path h="7386360" w="7386360">
                <a:moveTo>
                  <a:pt x="0" y="0"/>
                </a:moveTo>
                <a:lnTo>
                  <a:pt x="7386360" y="0"/>
                </a:lnTo>
                <a:lnTo>
                  <a:pt x="7386360" y="7386359"/>
                </a:lnTo>
                <a:lnTo>
                  <a:pt x="0" y="73863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826" y="2359790"/>
            <a:ext cx="10375318" cy="679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1385" indent="-320692" lvl="1">
              <a:lnSpc>
                <a:spcPts val="3861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The retail industry is evolving due to urbanization, changing consumer trends, and the growth of                e-commerce.</a:t>
            </a:r>
          </a:p>
          <a:p>
            <a:pPr algn="just">
              <a:lnSpc>
                <a:spcPts val="3861"/>
              </a:lnSpc>
            </a:pPr>
          </a:p>
          <a:p>
            <a:pPr algn="just" marL="641385" indent="-320692" lvl="1">
              <a:lnSpc>
                <a:spcPts val="3861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Shoppers face issues such as long fitting room waits and limited virtual try-on experiences.</a:t>
            </a:r>
          </a:p>
          <a:p>
            <a:pPr algn="just">
              <a:lnSpc>
                <a:spcPts val="3861"/>
              </a:lnSpc>
            </a:pPr>
          </a:p>
          <a:p>
            <a:pPr algn="just" marL="641385" indent="-320692" lvl="1">
              <a:lnSpc>
                <a:spcPts val="3861"/>
              </a:lnSpc>
              <a:buFont typeface="Arial"/>
              <a:buChar char="•"/>
            </a:pPr>
            <a:r>
              <a:rPr lang="en-US" b="true" sz="297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VirtRobe</a:t>
            </a:r>
            <a:r>
              <a:rPr lang="en-US" sz="297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a virtual wardrobe app, addresses these challenges using pose estimation and homography.</a:t>
            </a:r>
          </a:p>
          <a:p>
            <a:pPr algn="just">
              <a:lnSpc>
                <a:spcPts val="3861"/>
              </a:lnSpc>
            </a:pPr>
          </a:p>
          <a:p>
            <a:pPr algn="just" marL="641385" indent="-320692" lvl="1">
              <a:lnSpc>
                <a:spcPts val="3861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Features include avatar creation, outfit tracking, personalized suggestions, and social sharing to enhance the shopping experience.</a:t>
            </a:r>
          </a:p>
          <a:p>
            <a:pPr algn="just">
              <a:lnSpc>
                <a:spcPts val="386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2826" y="802958"/>
            <a:ext cx="10029525" cy="7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6441" i="true" spc="-508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Introduction &amp; 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43652"/>
            <a:ext cx="18438061" cy="18438061"/>
          </a:xfrm>
          <a:custGeom>
            <a:avLst/>
            <a:gdLst/>
            <a:ahLst/>
            <a:cxnLst/>
            <a:rect r="r" b="b" t="t" l="l"/>
            <a:pathLst>
              <a:path h="18438061" w="18438061">
                <a:moveTo>
                  <a:pt x="0" y="0"/>
                </a:moveTo>
                <a:lnTo>
                  <a:pt x="18438061" y="0"/>
                </a:lnTo>
                <a:lnTo>
                  <a:pt x="18438061" y="18438061"/>
                </a:lnTo>
                <a:lnTo>
                  <a:pt x="0" y="1843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209447" y="1528378"/>
            <a:ext cx="2237391" cy="3615122"/>
          </a:xfrm>
          <a:custGeom>
            <a:avLst/>
            <a:gdLst/>
            <a:ahLst/>
            <a:cxnLst/>
            <a:rect r="r" b="b" t="t" l="l"/>
            <a:pathLst>
              <a:path h="3615122" w="2237391">
                <a:moveTo>
                  <a:pt x="2237391" y="0"/>
                </a:moveTo>
                <a:lnTo>
                  <a:pt x="0" y="0"/>
                </a:lnTo>
                <a:lnTo>
                  <a:pt x="0" y="3615122"/>
                </a:lnTo>
                <a:lnTo>
                  <a:pt x="2237391" y="3615122"/>
                </a:lnTo>
                <a:lnTo>
                  <a:pt x="223739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8764" y="6329880"/>
            <a:ext cx="1356623" cy="3890014"/>
          </a:xfrm>
          <a:custGeom>
            <a:avLst/>
            <a:gdLst/>
            <a:ahLst/>
            <a:cxnLst/>
            <a:rect r="r" b="b" t="t" l="l"/>
            <a:pathLst>
              <a:path h="3890014" w="1356623">
                <a:moveTo>
                  <a:pt x="0" y="0"/>
                </a:moveTo>
                <a:lnTo>
                  <a:pt x="1356623" y="0"/>
                </a:lnTo>
                <a:lnTo>
                  <a:pt x="1356623" y="3890015"/>
                </a:lnTo>
                <a:lnTo>
                  <a:pt x="0" y="3890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63211" y="5143500"/>
            <a:ext cx="1331164" cy="3760425"/>
          </a:xfrm>
          <a:custGeom>
            <a:avLst/>
            <a:gdLst/>
            <a:ahLst/>
            <a:cxnLst/>
            <a:rect r="r" b="b" t="t" l="l"/>
            <a:pathLst>
              <a:path h="3760425" w="1331164">
                <a:moveTo>
                  <a:pt x="0" y="0"/>
                </a:moveTo>
                <a:lnTo>
                  <a:pt x="1331164" y="0"/>
                </a:lnTo>
                <a:lnTo>
                  <a:pt x="1331164" y="3760425"/>
                </a:lnTo>
                <a:lnTo>
                  <a:pt x="0" y="376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91737" y="5702704"/>
            <a:ext cx="1295124" cy="3890014"/>
          </a:xfrm>
          <a:custGeom>
            <a:avLst/>
            <a:gdLst/>
            <a:ahLst/>
            <a:cxnLst/>
            <a:rect r="r" b="b" t="t" l="l"/>
            <a:pathLst>
              <a:path h="3890014" w="1295124">
                <a:moveTo>
                  <a:pt x="0" y="0"/>
                </a:moveTo>
                <a:lnTo>
                  <a:pt x="1295124" y="0"/>
                </a:lnTo>
                <a:lnTo>
                  <a:pt x="1295124" y="3890014"/>
                </a:lnTo>
                <a:lnTo>
                  <a:pt x="0" y="3890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53223" y="6329880"/>
            <a:ext cx="1129191" cy="3957120"/>
          </a:xfrm>
          <a:custGeom>
            <a:avLst/>
            <a:gdLst/>
            <a:ahLst/>
            <a:cxnLst/>
            <a:rect r="r" b="b" t="t" l="l"/>
            <a:pathLst>
              <a:path h="3957120" w="1129191">
                <a:moveTo>
                  <a:pt x="0" y="0"/>
                </a:moveTo>
                <a:lnTo>
                  <a:pt x="1129191" y="0"/>
                </a:lnTo>
                <a:lnTo>
                  <a:pt x="1129191" y="3957120"/>
                </a:lnTo>
                <a:lnTo>
                  <a:pt x="0" y="3957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74468" y="5807981"/>
            <a:ext cx="1246250" cy="3784737"/>
          </a:xfrm>
          <a:custGeom>
            <a:avLst/>
            <a:gdLst/>
            <a:ahLst/>
            <a:cxnLst/>
            <a:rect r="r" b="b" t="t" l="l"/>
            <a:pathLst>
              <a:path h="3784737" w="1246250">
                <a:moveTo>
                  <a:pt x="0" y="0"/>
                </a:moveTo>
                <a:lnTo>
                  <a:pt x="1246250" y="0"/>
                </a:lnTo>
                <a:lnTo>
                  <a:pt x="1246250" y="3784737"/>
                </a:lnTo>
                <a:lnTo>
                  <a:pt x="0" y="37847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5427" y="1247912"/>
            <a:ext cx="2516974" cy="3784737"/>
          </a:xfrm>
          <a:custGeom>
            <a:avLst/>
            <a:gdLst/>
            <a:ahLst/>
            <a:cxnLst/>
            <a:rect r="r" b="b" t="t" l="l"/>
            <a:pathLst>
              <a:path h="3784737" w="2516974">
                <a:moveTo>
                  <a:pt x="0" y="0"/>
                </a:moveTo>
                <a:lnTo>
                  <a:pt x="2516973" y="0"/>
                </a:lnTo>
                <a:lnTo>
                  <a:pt x="2516973" y="3784736"/>
                </a:lnTo>
                <a:lnTo>
                  <a:pt x="0" y="3784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23913" y="5143500"/>
            <a:ext cx="1474205" cy="3784737"/>
          </a:xfrm>
          <a:custGeom>
            <a:avLst/>
            <a:gdLst/>
            <a:ahLst/>
            <a:cxnLst/>
            <a:rect r="r" b="b" t="t" l="l"/>
            <a:pathLst>
              <a:path h="3784737" w="1474205">
                <a:moveTo>
                  <a:pt x="0" y="0"/>
                </a:moveTo>
                <a:lnTo>
                  <a:pt x="1474205" y="0"/>
                </a:lnTo>
                <a:lnTo>
                  <a:pt x="1474205" y="3784737"/>
                </a:lnTo>
                <a:lnTo>
                  <a:pt x="0" y="37847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4468" y="3335939"/>
            <a:ext cx="9629196" cy="1873316"/>
          </a:xfrm>
          <a:custGeom>
            <a:avLst/>
            <a:gdLst/>
            <a:ahLst/>
            <a:cxnLst/>
            <a:rect r="r" b="b" t="t" l="l"/>
            <a:pathLst>
              <a:path h="1873316" w="9629196">
                <a:moveTo>
                  <a:pt x="0" y="0"/>
                </a:moveTo>
                <a:lnTo>
                  <a:pt x="9629196" y="0"/>
                </a:lnTo>
                <a:lnTo>
                  <a:pt x="9629196" y="1873316"/>
                </a:lnTo>
                <a:lnTo>
                  <a:pt x="0" y="1873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03977" y="1638437"/>
            <a:ext cx="10880045" cy="277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13"/>
              </a:lnSpc>
            </a:pPr>
            <a:r>
              <a:rPr lang="en-US" b="true" sz="20813">
                <a:solidFill>
                  <a:srgbClr val="C04F44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AVATARS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3865" y="4038107"/>
            <a:ext cx="11774189" cy="11774189"/>
          </a:xfrm>
          <a:custGeom>
            <a:avLst/>
            <a:gdLst/>
            <a:ahLst/>
            <a:cxnLst/>
            <a:rect r="r" b="b" t="t" l="l"/>
            <a:pathLst>
              <a:path h="11774189" w="11774189">
                <a:moveTo>
                  <a:pt x="0" y="0"/>
                </a:moveTo>
                <a:lnTo>
                  <a:pt x="11774189" y="0"/>
                </a:lnTo>
                <a:lnTo>
                  <a:pt x="11774189" y="11774189"/>
                </a:lnTo>
                <a:lnTo>
                  <a:pt x="0" y="11774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7182">
            <a:off x="-296752" y="3205427"/>
            <a:ext cx="5182682" cy="5329236"/>
          </a:xfrm>
          <a:custGeom>
            <a:avLst/>
            <a:gdLst/>
            <a:ahLst/>
            <a:cxnLst/>
            <a:rect r="r" b="b" t="t" l="l"/>
            <a:pathLst>
              <a:path h="5329236" w="5182682">
                <a:moveTo>
                  <a:pt x="0" y="0"/>
                </a:moveTo>
                <a:lnTo>
                  <a:pt x="5182683" y="0"/>
                </a:lnTo>
                <a:lnTo>
                  <a:pt x="5182683" y="5329236"/>
                </a:lnTo>
                <a:lnTo>
                  <a:pt x="0" y="532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72368" y="462145"/>
            <a:ext cx="3837903" cy="7593950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5E0D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253508" y="2087792"/>
            <a:ext cx="12504130" cy="765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2"/>
              </a:lnSpc>
            </a:pPr>
          </a:p>
          <a:p>
            <a:pPr algn="l" marL="649821" indent="-324910" lvl="1">
              <a:lnSpc>
                <a:spcPts val="3912"/>
              </a:lnSpc>
              <a:buFont typeface="Arial"/>
              <a:buChar char="•"/>
            </a:pP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Virtual Closet:</a:t>
            </a:r>
            <a:r>
              <a:rPr lang="en-US" sz="300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Users can view their wardrobe filtered by occasion, weather, and style for easy access.</a:t>
            </a:r>
          </a:p>
          <a:p>
            <a:pPr algn="l">
              <a:lnSpc>
                <a:spcPts val="3912"/>
              </a:lnSpc>
            </a:pPr>
          </a:p>
          <a:p>
            <a:pPr algn="l" marL="649821" indent="-324910" lvl="1">
              <a:lnSpc>
                <a:spcPts val="3912"/>
              </a:lnSpc>
              <a:buFont typeface="Arial"/>
              <a:buChar char="•"/>
            </a:pP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Avatar with Virtual Try-On:</a:t>
            </a:r>
            <a:r>
              <a:rPr lang="en-US" sz="300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Users create a digital avatar for virtual try-ons, with image processing ensuring accurate body representation, </a:t>
            </a: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including dedicated features for </a:t>
            </a:r>
            <a:r>
              <a:rPr lang="en-US" b="true" sz="3009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                   </a:t>
            </a: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specially-abled users. </a:t>
            </a:r>
          </a:p>
          <a:p>
            <a:pPr algn="l">
              <a:lnSpc>
                <a:spcPts val="2396"/>
              </a:lnSpc>
            </a:pPr>
          </a:p>
          <a:p>
            <a:pPr algn="l">
              <a:lnSpc>
                <a:spcPts val="3912"/>
              </a:lnSpc>
            </a:pPr>
          </a:p>
          <a:p>
            <a:pPr algn="l">
              <a:lnSpc>
                <a:spcPts val="3912"/>
              </a:lnSpc>
            </a:pPr>
          </a:p>
          <a:p>
            <a:pPr algn="l" marL="649821" indent="-324910" lvl="1">
              <a:lnSpc>
                <a:spcPts val="3912"/>
              </a:lnSpc>
              <a:buFont typeface="Arial"/>
              <a:buChar char="•"/>
            </a:pP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Live Try-On</a:t>
            </a: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:</a:t>
            </a:r>
            <a:r>
              <a:rPr lang="en-US" sz="300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Users can virtually try on items from their own closet through a live video feed, bringing their wardrobe to life.</a:t>
            </a:r>
          </a:p>
          <a:p>
            <a:pPr algn="l">
              <a:lnSpc>
                <a:spcPts val="3912"/>
              </a:lnSpc>
            </a:pPr>
          </a:p>
          <a:p>
            <a:pPr algn="l" marL="649821" indent="-324910" lvl="1">
              <a:lnSpc>
                <a:spcPts val="3912"/>
              </a:lnSpc>
              <a:buFont typeface="Arial"/>
              <a:buChar char="•"/>
            </a:pPr>
            <a:r>
              <a:rPr lang="en-US" b="true" sz="3009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Chatbot Assistance</a:t>
            </a:r>
            <a:r>
              <a:rPr lang="en-US" sz="300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A chatbot provides style advice, real-time weather updates, and outfit suggestions.</a:t>
            </a:r>
          </a:p>
          <a:p>
            <a:pPr algn="l">
              <a:lnSpc>
                <a:spcPts val="3912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true" flipV="false" rot="-2140763">
            <a:off x="4304715" y="6234337"/>
            <a:ext cx="2283094" cy="1275679"/>
          </a:xfrm>
          <a:custGeom>
            <a:avLst/>
            <a:gdLst/>
            <a:ahLst/>
            <a:cxnLst/>
            <a:rect r="r" b="b" t="t" l="l"/>
            <a:pathLst>
              <a:path h="1275679" w="2283094">
                <a:moveTo>
                  <a:pt x="2283094" y="0"/>
                </a:moveTo>
                <a:lnTo>
                  <a:pt x="0" y="0"/>
                </a:lnTo>
                <a:lnTo>
                  <a:pt x="0" y="1275678"/>
                </a:lnTo>
                <a:lnTo>
                  <a:pt x="2283094" y="1275678"/>
                </a:lnTo>
                <a:lnTo>
                  <a:pt x="22830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2493" y="3006058"/>
            <a:ext cx="2937653" cy="3031349"/>
          </a:xfrm>
          <a:custGeom>
            <a:avLst/>
            <a:gdLst/>
            <a:ahLst/>
            <a:cxnLst/>
            <a:rect r="r" b="b" t="t" l="l"/>
            <a:pathLst>
              <a:path h="3031349" w="2937653">
                <a:moveTo>
                  <a:pt x="0" y="0"/>
                </a:moveTo>
                <a:lnTo>
                  <a:pt x="2937653" y="0"/>
                </a:lnTo>
                <a:lnTo>
                  <a:pt x="2937653" y="3031349"/>
                </a:lnTo>
                <a:lnTo>
                  <a:pt x="0" y="3031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97580" y="1414885"/>
            <a:ext cx="1787479" cy="1082379"/>
          </a:xfrm>
          <a:custGeom>
            <a:avLst/>
            <a:gdLst/>
            <a:ahLst/>
            <a:cxnLst/>
            <a:rect r="r" b="b" t="t" l="l"/>
            <a:pathLst>
              <a:path h="1082379" w="1787479">
                <a:moveTo>
                  <a:pt x="0" y="0"/>
                </a:moveTo>
                <a:lnTo>
                  <a:pt x="1787478" y="0"/>
                </a:lnTo>
                <a:lnTo>
                  <a:pt x="1787478" y="1082379"/>
                </a:lnTo>
                <a:lnTo>
                  <a:pt x="0" y="10823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591422" y="561641"/>
            <a:ext cx="5446306" cy="131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5"/>
              </a:lnSpc>
            </a:pPr>
            <a:r>
              <a:rPr lang="en-US" sz="10914" i="true" spc="-862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Features</a:t>
            </a:r>
          </a:p>
        </p:txBody>
      </p:sp>
      <p:sp>
        <p:nvSpPr>
          <p:cNvPr name="AutoShape 19" id="19"/>
          <p:cNvSpPr/>
          <p:nvPr/>
        </p:nvSpPr>
        <p:spPr>
          <a:xfrm>
            <a:off x="5591422" y="1895356"/>
            <a:ext cx="544630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2067261" y="6037407"/>
            <a:ext cx="3379001" cy="3379001"/>
          </a:xfrm>
          <a:custGeom>
            <a:avLst/>
            <a:gdLst/>
            <a:ahLst/>
            <a:cxnLst/>
            <a:rect r="r" b="b" t="t" l="l"/>
            <a:pathLst>
              <a:path h="3379001" w="3379001">
                <a:moveTo>
                  <a:pt x="0" y="0"/>
                </a:moveTo>
                <a:lnTo>
                  <a:pt x="3379001" y="0"/>
                </a:lnTo>
                <a:lnTo>
                  <a:pt x="3379001" y="3379001"/>
                </a:lnTo>
                <a:lnTo>
                  <a:pt x="0" y="3379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481963" y="71775"/>
            <a:ext cx="1565543" cy="2425489"/>
          </a:xfrm>
          <a:custGeom>
            <a:avLst/>
            <a:gdLst/>
            <a:ahLst/>
            <a:cxnLst/>
            <a:rect r="r" b="b" t="t" l="l"/>
            <a:pathLst>
              <a:path h="2425489" w="1565543">
                <a:moveTo>
                  <a:pt x="0" y="0"/>
                </a:moveTo>
                <a:lnTo>
                  <a:pt x="1565542" y="0"/>
                </a:lnTo>
                <a:lnTo>
                  <a:pt x="1565542" y="2425489"/>
                </a:lnTo>
                <a:lnTo>
                  <a:pt x="0" y="24254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230461" y="1407796"/>
            <a:ext cx="5755020" cy="0"/>
          </a:xfrm>
          <a:prstGeom prst="line">
            <a:avLst/>
          </a:prstGeom>
          <a:ln cap="flat" w="38100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596145">
            <a:off x="10917309" y="-92547"/>
            <a:ext cx="2846781" cy="1458975"/>
          </a:xfrm>
          <a:custGeom>
            <a:avLst/>
            <a:gdLst/>
            <a:ahLst/>
            <a:cxnLst/>
            <a:rect r="r" b="b" t="t" l="l"/>
            <a:pathLst>
              <a:path h="1458975" w="2846781">
                <a:moveTo>
                  <a:pt x="0" y="0"/>
                </a:moveTo>
                <a:lnTo>
                  <a:pt x="2846781" y="0"/>
                </a:lnTo>
                <a:lnTo>
                  <a:pt x="2846781" y="1458976"/>
                </a:lnTo>
                <a:lnTo>
                  <a:pt x="0" y="1458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55903"/>
            <a:ext cx="18288000" cy="115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7377B"/>
                </a:solidFill>
                <a:latin typeface="Poppins Bold"/>
                <a:ea typeface="Poppins Bold"/>
                <a:cs typeface="Poppins Bold"/>
                <a:sym typeface="Poppins Bold"/>
              </a:rPr>
              <a:t>FLOWCHART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232648" y="-4744726"/>
            <a:ext cx="8465295" cy="8465295"/>
          </a:xfrm>
          <a:custGeom>
            <a:avLst/>
            <a:gdLst/>
            <a:ahLst/>
            <a:cxnLst/>
            <a:rect r="r" b="b" t="t" l="l"/>
            <a:pathLst>
              <a:path h="8465295" w="8465295">
                <a:moveTo>
                  <a:pt x="0" y="0"/>
                </a:moveTo>
                <a:lnTo>
                  <a:pt x="8465296" y="0"/>
                </a:lnTo>
                <a:lnTo>
                  <a:pt x="8465296" y="8465295"/>
                </a:lnTo>
                <a:lnTo>
                  <a:pt x="0" y="8465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663169"/>
            <a:ext cx="3547241" cy="2057400"/>
          </a:xfrm>
          <a:custGeom>
            <a:avLst/>
            <a:gdLst/>
            <a:ahLst/>
            <a:cxnLst/>
            <a:rect r="r" b="b" t="t" l="l"/>
            <a:pathLst>
              <a:path h="2057400" w="3547241">
                <a:moveTo>
                  <a:pt x="0" y="0"/>
                </a:moveTo>
                <a:lnTo>
                  <a:pt x="3547241" y="0"/>
                </a:lnTo>
                <a:lnTo>
                  <a:pt x="354724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658" y="4032285"/>
            <a:ext cx="3471079" cy="2013226"/>
          </a:xfrm>
          <a:custGeom>
            <a:avLst/>
            <a:gdLst/>
            <a:ahLst/>
            <a:cxnLst/>
            <a:rect r="r" b="b" t="t" l="l"/>
            <a:pathLst>
              <a:path h="2013226" w="3471079">
                <a:moveTo>
                  <a:pt x="0" y="0"/>
                </a:moveTo>
                <a:lnTo>
                  <a:pt x="3471079" y="0"/>
                </a:lnTo>
                <a:lnTo>
                  <a:pt x="3471079" y="2013226"/>
                </a:lnTo>
                <a:lnTo>
                  <a:pt x="0" y="201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92523" y="6357227"/>
            <a:ext cx="3394916" cy="1969051"/>
          </a:xfrm>
          <a:custGeom>
            <a:avLst/>
            <a:gdLst/>
            <a:ahLst/>
            <a:cxnLst/>
            <a:rect r="r" b="b" t="t" l="l"/>
            <a:pathLst>
              <a:path h="1969051" w="3394916">
                <a:moveTo>
                  <a:pt x="0" y="0"/>
                </a:moveTo>
                <a:lnTo>
                  <a:pt x="3394916" y="0"/>
                </a:lnTo>
                <a:lnTo>
                  <a:pt x="3394916" y="1969051"/>
                </a:lnTo>
                <a:lnTo>
                  <a:pt x="0" y="1969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88221" y="1707344"/>
            <a:ext cx="3471079" cy="2013226"/>
          </a:xfrm>
          <a:custGeom>
            <a:avLst/>
            <a:gdLst/>
            <a:ahLst/>
            <a:cxnLst/>
            <a:rect r="r" b="b" t="t" l="l"/>
            <a:pathLst>
              <a:path h="2013226" w="3471079">
                <a:moveTo>
                  <a:pt x="0" y="0"/>
                </a:moveTo>
                <a:lnTo>
                  <a:pt x="3471079" y="0"/>
                </a:lnTo>
                <a:lnTo>
                  <a:pt x="3471079" y="2013225"/>
                </a:lnTo>
                <a:lnTo>
                  <a:pt x="0" y="2013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04578" y="4015844"/>
            <a:ext cx="3471079" cy="2013226"/>
          </a:xfrm>
          <a:custGeom>
            <a:avLst/>
            <a:gdLst/>
            <a:ahLst/>
            <a:cxnLst/>
            <a:rect r="r" b="b" t="t" l="l"/>
            <a:pathLst>
              <a:path h="2013226" w="3471079">
                <a:moveTo>
                  <a:pt x="0" y="0"/>
                </a:moveTo>
                <a:lnTo>
                  <a:pt x="3471079" y="0"/>
                </a:lnTo>
                <a:lnTo>
                  <a:pt x="3471079" y="2013226"/>
                </a:lnTo>
                <a:lnTo>
                  <a:pt x="0" y="201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5211" y="6357227"/>
            <a:ext cx="3471079" cy="2013226"/>
          </a:xfrm>
          <a:custGeom>
            <a:avLst/>
            <a:gdLst/>
            <a:ahLst/>
            <a:cxnLst/>
            <a:rect r="r" b="b" t="t" l="l"/>
            <a:pathLst>
              <a:path h="2013226" w="3471079">
                <a:moveTo>
                  <a:pt x="0" y="0"/>
                </a:moveTo>
                <a:lnTo>
                  <a:pt x="3471079" y="0"/>
                </a:lnTo>
                <a:lnTo>
                  <a:pt x="3471079" y="2013226"/>
                </a:lnTo>
                <a:lnTo>
                  <a:pt x="0" y="201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08461" y="7752580"/>
            <a:ext cx="3471079" cy="2013226"/>
          </a:xfrm>
          <a:custGeom>
            <a:avLst/>
            <a:gdLst/>
            <a:ahLst/>
            <a:cxnLst/>
            <a:rect r="r" b="b" t="t" l="l"/>
            <a:pathLst>
              <a:path h="2013226" w="3471079">
                <a:moveTo>
                  <a:pt x="0" y="0"/>
                </a:moveTo>
                <a:lnTo>
                  <a:pt x="3471078" y="0"/>
                </a:lnTo>
                <a:lnTo>
                  <a:pt x="3471078" y="2013226"/>
                </a:lnTo>
                <a:lnTo>
                  <a:pt x="0" y="2013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17082" y="3433432"/>
            <a:ext cx="3853836" cy="2235225"/>
          </a:xfrm>
          <a:custGeom>
            <a:avLst/>
            <a:gdLst/>
            <a:ahLst/>
            <a:cxnLst/>
            <a:rect r="r" b="b" t="t" l="l"/>
            <a:pathLst>
              <a:path h="2235225" w="3853836">
                <a:moveTo>
                  <a:pt x="0" y="0"/>
                </a:moveTo>
                <a:lnTo>
                  <a:pt x="3853836" y="0"/>
                </a:lnTo>
                <a:lnTo>
                  <a:pt x="3853836" y="2235225"/>
                </a:lnTo>
                <a:lnTo>
                  <a:pt x="0" y="223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316002">
            <a:off x="2618371" y="3712265"/>
            <a:ext cx="1280978" cy="387496"/>
          </a:xfrm>
          <a:custGeom>
            <a:avLst/>
            <a:gdLst/>
            <a:ahLst/>
            <a:cxnLst/>
            <a:rect r="r" b="b" t="t" l="l"/>
            <a:pathLst>
              <a:path h="387496" w="1280978">
                <a:moveTo>
                  <a:pt x="0" y="0"/>
                </a:moveTo>
                <a:lnTo>
                  <a:pt x="1280977" y="0"/>
                </a:lnTo>
                <a:lnTo>
                  <a:pt x="1280977" y="387496"/>
                </a:lnTo>
                <a:lnTo>
                  <a:pt x="0" y="38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316002">
            <a:off x="3384203" y="5962756"/>
            <a:ext cx="1280978" cy="387496"/>
          </a:xfrm>
          <a:custGeom>
            <a:avLst/>
            <a:gdLst/>
            <a:ahLst/>
            <a:cxnLst/>
            <a:rect r="r" b="b" t="t" l="l"/>
            <a:pathLst>
              <a:path h="387496" w="1280978">
                <a:moveTo>
                  <a:pt x="0" y="0"/>
                </a:moveTo>
                <a:lnTo>
                  <a:pt x="1280977" y="0"/>
                </a:lnTo>
                <a:lnTo>
                  <a:pt x="1280977" y="387495"/>
                </a:lnTo>
                <a:lnTo>
                  <a:pt x="0" y="387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16002">
            <a:off x="14528702" y="3526821"/>
            <a:ext cx="1280978" cy="387496"/>
          </a:xfrm>
          <a:custGeom>
            <a:avLst/>
            <a:gdLst/>
            <a:ahLst/>
            <a:cxnLst/>
            <a:rect r="r" b="b" t="t" l="l"/>
            <a:pathLst>
              <a:path h="387496" w="1280978">
                <a:moveTo>
                  <a:pt x="0" y="0"/>
                </a:moveTo>
                <a:lnTo>
                  <a:pt x="1280977" y="0"/>
                </a:lnTo>
                <a:lnTo>
                  <a:pt x="1280977" y="387496"/>
                </a:lnTo>
                <a:lnTo>
                  <a:pt x="0" y="38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316002">
            <a:off x="13147733" y="5962756"/>
            <a:ext cx="1280978" cy="387496"/>
          </a:xfrm>
          <a:custGeom>
            <a:avLst/>
            <a:gdLst/>
            <a:ahLst/>
            <a:cxnLst/>
            <a:rect r="r" b="b" t="t" l="l"/>
            <a:pathLst>
              <a:path h="387496" w="1280978">
                <a:moveTo>
                  <a:pt x="0" y="0"/>
                </a:moveTo>
                <a:lnTo>
                  <a:pt x="1280977" y="0"/>
                </a:lnTo>
                <a:lnTo>
                  <a:pt x="1280977" y="387495"/>
                </a:lnTo>
                <a:lnTo>
                  <a:pt x="0" y="387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652898">
            <a:off x="5555329" y="8153934"/>
            <a:ext cx="1807509" cy="510621"/>
          </a:xfrm>
          <a:custGeom>
            <a:avLst/>
            <a:gdLst/>
            <a:ahLst/>
            <a:cxnLst/>
            <a:rect r="r" b="b" t="t" l="l"/>
            <a:pathLst>
              <a:path h="510621" w="1807509">
                <a:moveTo>
                  <a:pt x="0" y="0"/>
                </a:moveTo>
                <a:lnTo>
                  <a:pt x="1807509" y="0"/>
                </a:lnTo>
                <a:lnTo>
                  <a:pt x="1807509" y="510622"/>
                </a:lnTo>
                <a:lnTo>
                  <a:pt x="0" y="510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466695" y="4142422"/>
            <a:ext cx="3412844" cy="101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premeditated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Avatar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973234"/>
            <a:ext cx="3205330" cy="1436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2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ChatBot</a:t>
            </a:r>
          </a:p>
          <a:p>
            <a:pPr algn="ctr">
              <a:lnSpc>
                <a:spcPts val="3813"/>
              </a:lnSpc>
            </a:pPr>
            <a:r>
              <a:rPr lang="en-US" sz="2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(NLP &amp; </a:t>
            </a:r>
          </a:p>
          <a:p>
            <a:pPr algn="ctr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Gemini API)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9096" y="4775874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Outfit Suggestion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120879" y="7102786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remove.bg 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88221" y="2448443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Live Camera Feed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971016" y="4758794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Face Segmentation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21648" y="7102786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remove.bg API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08461" y="8575169"/>
            <a:ext cx="3338204" cy="47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Overlay on Avatar</a:t>
            </a:r>
          </a:p>
        </p:txBody>
      </p:sp>
      <p:sp>
        <p:nvSpPr>
          <p:cNvPr name="Freeform 27" id="27"/>
          <p:cNvSpPr/>
          <p:nvPr/>
        </p:nvSpPr>
        <p:spPr>
          <a:xfrm flipH="true" flipV="false" rot="-769654">
            <a:off x="10942242" y="8367483"/>
            <a:ext cx="1807509" cy="510621"/>
          </a:xfrm>
          <a:custGeom>
            <a:avLst/>
            <a:gdLst/>
            <a:ahLst/>
            <a:cxnLst/>
            <a:rect r="r" b="b" t="t" l="l"/>
            <a:pathLst>
              <a:path h="510621" w="1807509">
                <a:moveTo>
                  <a:pt x="1807510" y="0"/>
                </a:moveTo>
                <a:lnTo>
                  <a:pt x="0" y="0"/>
                </a:lnTo>
                <a:lnTo>
                  <a:pt x="0" y="510622"/>
                </a:lnTo>
                <a:lnTo>
                  <a:pt x="1807510" y="510622"/>
                </a:lnTo>
                <a:lnTo>
                  <a:pt x="180751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316002">
            <a:off x="7968379" y="6296609"/>
            <a:ext cx="2248933" cy="680302"/>
          </a:xfrm>
          <a:custGeom>
            <a:avLst/>
            <a:gdLst/>
            <a:ahLst/>
            <a:cxnLst/>
            <a:rect r="r" b="b" t="t" l="l"/>
            <a:pathLst>
              <a:path h="680302" w="2248933">
                <a:moveTo>
                  <a:pt x="0" y="0"/>
                </a:moveTo>
                <a:lnTo>
                  <a:pt x="2248933" y="0"/>
                </a:lnTo>
                <a:lnTo>
                  <a:pt x="2248933" y="680302"/>
                </a:lnTo>
                <a:lnTo>
                  <a:pt x="0" y="6803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447" y="4929508"/>
            <a:ext cx="5633249" cy="4948219"/>
            <a:chOff x="0" y="0"/>
            <a:chExt cx="1483654" cy="13032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3654" cy="1303235"/>
            </a:xfrm>
            <a:custGeom>
              <a:avLst/>
              <a:gdLst/>
              <a:ahLst/>
              <a:cxnLst/>
              <a:rect r="r" b="b" t="t" l="l"/>
              <a:pathLst>
                <a:path h="1303235" w="1483654">
                  <a:moveTo>
                    <a:pt x="70091" y="0"/>
                  </a:moveTo>
                  <a:lnTo>
                    <a:pt x="1413564" y="0"/>
                  </a:lnTo>
                  <a:cubicBezTo>
                    <a:pt x="1452273" y="0"/>
                    <a:pt x="1483654" y="31381"/>
                    <a:pt x="1483654" y="70091"/>
                  </a:cubicBezTo>
                  <a:lnTo>
                    <a:pt x="1483654" y="1233144"/>
                  </a:lnTo>
                  <a:cubicBezTo>
                    <a:pt x="1483654" y="1271854"/>
                    <a:pt x="1452273" y="1303235"/>
                    <a:pt x="1413564" y="1303235"/>
                  </a:cubicBezTo>
                  <a:lnTo>
                    <a:pt x="70091" y="1303235"/>
                  </a:lnTo>
                  <a:cubicBezTo>
                    <a:pt x="31381" y="1303235"/>
                    <a:pt x="0" y="1271854"/>
                    <a:pt x="0" y="1233144"/>
                  </a:cubicBezTo>
                  <a:lnTo>
                    <a:pt x="0" y="70091"/>
                  </a:lnTo>
                  <a:cubicBezTo>
                    <a:pt x="0" y="31381"/>
                    <a:pt x="31381" y="0"/>
                    <a:pt x="70091" y="0"/>
                  </a:cubicBezTo>
                  <a:close/>
                </a:path>
              </a:pathLst>
            </a:custGeom>
            <a:solidFill>
              <a:srgbClr val="373F6E">
                <a:alpha val="8862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83654" cy="1341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2100" y="1376688"/>
            <a:ext cx="8814456" cy="280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6"/>
              </a:lnSpc>
            </a:pPr>
            <a:r>
              <a:rPr lang="en-US" sz="8260" spc="-65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Market Scope &amp; Growth Drivers</a:t>
            </a:r>
          </a:p>
          <a:p>
            <a:pPr algn="l">
              <a:lnSpc>
                <a:spcPts val="7186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443012" y="4929508"/>
            <a:ext cx="5610110" cy="4948219"/>
            <a:chOff x="0" y="0"/>
            <a:chExt cx="1477560" cy="13032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77560" cy="1303235"/>
            </a:xfrm>
            <a:custGeom>
              <a:avLst/>
              <a:gdLst/>
              <a:ahLst/>
              <a:cxnLst/>
              <a:rect r="r" b="b" t="t" l="l"/>
              <a:pathLst>
                <a:path h="1303235" w="1477560">
                  <a:moveTo>
                    <a:pt x="70380" y="0"/>
                  </a:moveTo>
                  <a:lnTo>
                    <a:pt x="1407180" y="0"/>
                  </a:lnTo>
                  <a:cubicBezTo>
                    <a:pt x="1425846" y="0"/>
                    <a:pt x="1443747" y="7415"/>
                    <a:pt x="1456946" y="20614"/>
                  </a:cubicBezTo>
                  <a:cubicBezTo>
                    <a:pt x="1470145" y="33812"/>
                    <a:pt x="1477560" y="51714"/>
                    <a:pt x="1477560" y="70380"/>
                  </a:cubicBezTo>
                  <a:lnTo>
                    <a:pt x="1477560" y="1232855"/>
                  </a:lnTo>
                  <a:cubicBezTo>
                    <a:pt x="1477560" y="1251521"/>
                    <a:pt x="1470145" y="1269422"/>
                    <a:pt x="1456946" y="1282621"/>
                  </a:cubicBezTo>
                  <a:cubicBezTo>
                    <a:pt x="1443747" y="1295820"/>
                    <a:pt x="1425846" y="1303235"/>
                    <a:pt x="1407180" y="1303235"/>
                  </a:cubicBezTo>
                  <a:lnTo>
                    <a:pt x="70380" y="1303235"/>
                  </a:lnTo>
                  <a:cubicBezTo>
                    <a:pt x="51714" y="1303235"/>
                    <a:pt x="33812" y="1295820"/>
                    <a:pt x="20614" y="1282621"/>
                  </a:cubicBezTo>
                  <a:cubicBezTo>
                    <a:pt x="7415" y="1269422"/>
                    <a:pt x="0" y="1251521"/>
                    <a:pt x="0" y="1232855"/>
                  </a:cubicBezTo>
                  <a:lnTo>
                    <a:pt x="0" y="70380"/>
                  </a:lnTo>
                  <a:cubicBezTo>
                    <a:pt x="0" y="51714"/>
                    <a:pt x="7415" y="33812"/>
                    <a:pt x="20614" y="20614"/>
                  </a:cubicBezTo>
                  <a:cubicBezTo>
                    <a:pt x="33812" y="7415"/>
                    <a:pt x="51714" y="0"/>
                    <a:pt x="70380" y="0"/>
                  </a:cubicBezTo>
                  <a:close/>
                </a:path>
              </a:pathLst>
            </a:custGeom>
            <a:solidFill>
              <a:srgbClr val="373F6E">
                <a:alpha val="8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77560" cy="1341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5400000">
            <a:off x="10891686" y="-1984258"/>
            <a:ext cx="4398617" cy="8703420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1127754" y="1468126"/>
              <a:ext cx="4876800" cy="2251710"/>
            </a:xfrm>
            <a:custGeom>
              <a:avLst/>
              <a:gdLst/>
              <a:ahLst/>
              <a:cxnLst/>
              <a:rect r="r" b="b" t="t" l="l"/>
              <a:pathLst>
                <a:path h="2251710" w="4876800">
                  <a:moveTo>
                    <a:pt x="1" y="210820"/>
                  </a:moveTo>
                  <a:lnTo>
                    <a:pt x="1" y="482600"/>
                  </a:lnTo>
                  <a:lnTo>
                    <a:pt x="57151" y="482600"/>
                  </a:lnTo>
                  <a:cubicBezTo>
                    <a:pt x="121921" y="482600"/>
                    <a:pt x="175261" y="535940"/>
                    <a:pt x="175261" y="600710"/>
                  </a:cubicBezTo>
                  <a:lnTo>
                    <a:pt x="175261" y="1649730"/>
                  </a:lnTo>
                  <a:cubicBezTo>
                    <a:pt x="175261" y="1714500"/>
                    <a:pt x="121921" y="1767840"/>
                    <a:pt x="57151" y="1767840"/>
                  </a:cubicBezTo>
                  <a:lnTo>
                    <a:pt x="1" y="1767840"/>
                  </a:lnTo>
                  <a:lnTo>
                    <a:pt x="1" y="2042160"/>
                  </a:lnTo>
                  <a:cubicBezTo>
                    <a:pt x="1" y="2157730"/>
                    <a:pt x="93981" y="2251710"/>
                    <a:pt x="209551" y="2251710"/>
                  </a:cubicBezTo>
                  <a:lnTo>
                    <a:pt x="4667250" y="2251710"/>
                  </a:lnTo>
                  <a:cubicBezTo>
                    <a:pt x="4782821" y="2251710"/>
                    <a:pt x="4876800" y="2157730"/>
                    <a:pt x="4876800" y="2042160"/>
                  </a:cubicBezTo>
                  <a:lnTo>
                    <a:pt x="4876800" y="210820"/>
                  </a:lnTo>
                  <a:cubicBezTo>
                    <a:pt x="4876800" y="95250"/>
                    <a:pt x="4782821" y="1270"/>
                    <a:pt x="4667250" y="1270"/>
                  </a:cubicBezTo>
                  <a:lnTo>
                    <a:pt x="209550" y="1270"/>
                  </a:lnTo>
                  <a:cubicBezTo>
                    <a:pt x="93980" y="0"/>
                    <a:pt x="0" y="93980"/>
                    <a:pt x="0" y="210820"/>
                  </a:cubicBezTo>
                  <a:close/>
                </a:path>
              </a:pathLst>
            </a:custGeom>
            <a:blipFill>
              <a:blip r:embed="rId2"/>
              <a:stretch>
                <a:fillRect l="0" t="-6613" r="0" b="-661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357922" y="5018297"/>
            <a:ext cx="5561646" cy="4859430"/>
            <a:chOff x="0" y="0"/>
            <a:chExt cx="1464796" cy="12798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64796" cy="1279850"/>
            </a:xfrm>
            <a:custGeom>
              <a:avLst/>
              <a:gdLst/>
              <a:ahLst/>
              <a:cxnLst/>
              <a:rect r="r" b="b" t="t" l="l"/>
              <a:pathLst>
                <a:path h="1279850" w="1464796">
                  <a:moveTo>
                    <a:pt x="70993" y="0"/>
                  </a:moveTo>
                  <a:lnTo>
                    <a:pt x="1393803" y="0"/>
                  </a:lnTo>
                  <a:cubicBezTo>
                    <a:pt x="1412631" y="0"/>
                    <a:pt x="1430689" y="7480"/>
                    <a:pt x="1444002" y="20793"/>
                  </a:cubicBezTo>
                  <a:cubicBezTo>
                    <a:pt x="1457316" y="34107"/>
                    <a:pt x="1464796" y="52164"/>
                    <a:pt x="1464796" y="70993"/>
                  </a:cubicBezTo>
                  <a:lnTo>
                    <a:pt x="1464796" y="1208857"/>
                  </a:lnTo>
                  <a:cubicBezTo>
                    <a:pt x="1464796" y="1248065"/>
                    <a:pt x="1433011" y="1279850"/>
                    <a:pt x="1393803" y="1279850"/>
                  </a:cubicBezTo>
                  <a:lnTo>
                    <a:pt x="70993" y="1279850"/>
                  </a:lnTo>
                  <a:cubicBezTo>
                    <a:pt x="52164" y="1279850"/>
                    <a:pt x="34107" y="1272370"/>
                    <a:pt x="20793" y="1259056"/>
                  </a:cubicBezTo>
                  <a:cubicBezTo>
                    <a:pt x="7480" y="1245743"/>
                    <a:pt x="0" y="1227685"/>
                    <a:pt x="0" y="1208857"/>
                  </a:cubicBezTo>
                  <a:lnTo>
                    <a:pt x="0" y="70993"/>
                  </a:lnTo>
                  <a:cubicBezTo>
                    <a:pt x="0" y="52164"/>
                    <a:pt x="7480" y="34107"/>
                    <a:pt x="20793" y="20793"/>
                  </a:cubicBezTo>
                  <a:cubicBezTo>
                    <a:pt x="34107" y="7480"/>
                    <a:pt x="52164" y="0"/>
                    <a:pt x="70993" y="0"/>
                  </a:cubicBezTo>
                  <a:close/>
                </a:path>
              </a:pathLst>
            </a:custGeom>
            <a:solidFill>
              <a:srgbClr val="373F6E">
                <a:alpha val="88627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64796" cy="1317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62530" y="5767911"/>
            <a:ext cx="5678167" cy="428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0624" indent="-285312" lvl="1">
              <a:lnSpc>
                <a:spcPts val="3435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71% of consumers prefer AR-enhanced shopping experiences.</a:t>
            </a:r>
          </a:p>
          <a:p>
            <a:pPr algn="l" marL="570624" indent="-285312" lvl="1">
              <a:lnSpc>
                <a:spcPts val="3435"/>
              </a:lnSpc>
              <a:buFont typeface="Arial"/>
              <a:buChar char="•"/>
            </a:pPr>
            <a:r>
              <a:rPr lang="en-US" sz="264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AR in retail projected to grow from $1.1B (2022) to $12B (2025) (CAGR: 80%).</a:t>
            </a:r>
          </a:p>
          <a:p>
            <a:pPr algn="l" marL="570624" indent="-285312" lvl="1">
              <a:lnSpc>
                <a:spcPts val="3435"/>
              </a:lnSpc>
              <a:buFont typeface="Arial"/>
              <a:buChar char="•"/>
            </a:pPr>
            <a:r>
              <a:rPr lang="en-US" b="true" sz="2643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Key markets</a:t>
            </a:r>
            <a:r>
              <a:rPr lang="en-US" sz="264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U.S., Europe, India (urban population to hit 600M by 2031).</a:t>
            </a:r>
          </a:p>
          <a:p>
            <a:pPr algn="l">
              <a:lnSpc>
                <a:spcPts val="343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443012" y="5570567"/>
            <a:ext cx="5120958" cy="4552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858" indent="-274929" lvl="1">
              <a:lnSpc>
                <a:spcPts val="3310"/>
              </a:lnSpc>
              <a:buFont typeface="Arial"/>
              <a:buChar char="•"/>
            </a:pPr>
            <a:r>
              <a:rPr lang="en-US" b="true" sz="2546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Target Audience:</a:t>
            </a:r>
            <a:r>
              <a:rPr lang="en-US" sz="254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400M middle- and upper-middle-class urban consumers.</a:t>
            </a:r>
          </a:p>
          <a:p>
            <a:pPr algn="l" marL="549858" indent="-274929" lvl="1">
              <a:lnSpc>
                <a:spcPts val="3310"/>
              </a:lnSpc>
              <a:buFont typeface="Arial"/>
              <a:buChar char="•"/>
            </a:pPr>
            <a:r>
              <a:rPr lang="en-US" b="true" sz="2546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E-commerce Growth:</a:t>
            </a:r>
            <a:r>
              <a:rPr lang="en-US" sz="254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Indian fashion market set to grow from $38.5B (2023) to $118B (2026).</a:t>
            </a:r>
          </a:p>
          <a:p>
            <a:pPr algn="l" marL="549858" indent="-274929" lvl="1">
              <a:lnSpc>
                <a:spcPts val="3310"/>
              </a:lnSpc>
              <a:buFont typeface="Arial"/>
              <a:buChar char="•"/>
            </a:pPr>
            <a:r>
              <a:rPr lang="en-US" b="true" sz="2546" u="sng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Mobile Penetration:</a:t>
            </a:r>
            <a:r>
              <a:rPr lang="en-US" sz="2546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74% smartphone usage driving mobile commerce adoption.</a:t>
            </a:r>
          </a:p>
          <a:p>
            <a:pPr algn="l">
              <a:lnSpc>
                <a:spcPts val="331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208817" y="5074569"/>
            <a:ext cx="4030510" cy="60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365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GLOBAL TRENDS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13660" y="4951622"/>
            <a:ext cx="3668815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365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INDIA SPECIFIC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61293" y="4951622"/>
            <a:ext cx="4354905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3650" b="true">
                <a:solidFill>
                  <a:srgbClr val="FFFFFF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GROWTH DRIVERS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57922" y="5457170"/>
            <a:ext cx="5465045" cy="428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4750" indent="-242375" lvl="1">
              <a:lnSpc>
                <a:spcPts val="3143"/>
              </a:lnSpc>
              <a:buFont typeface="Arial"/>
              <a:buChar char="•"/>
            </a:pPr>
            <a:r>
              <a:rPr lang="en-US" b="true" sz="2245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Mobile Commerce:</a:t>
            </a:r>
            <a:r>
              <a:rPr lang="en-US" sz="22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Platforms like Amazon &amp; Myntra exploring virtual try-ons.</a:t>
            </a:r>
          </a:p>
          <a:p>
            <a:pPr algn="l" marL="484750" indent="-242375" lvl="1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5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Media: </a:t>
            </a:r>
            <a:r>
              <a:rPr lang="en-US" sz="22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Instagram and Pinterest influencing consumer preferences, especially with Gen Z and millennials.</a:t>
            </a:r>
          </a:p>
          <a:p>
            <a:pPr algn="l" marL="484750" indent="-242375" lvl="1">
              <a:lnSpc>
                <a:spcPts val="314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5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 Market: </a:t>
            </a:r>
            <a:r>
              <a:rPr lang="en-US" sz="224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Virtual fitting rooms forecasted to grow from           $4.79B (2023) to $25.11B (2032)            (CAGR: 20.3%)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3400548" y="-4806129"/>
            <a:ext cx="8465295" cy="8465295"/>
          </a:xfrm>
          <a:custGeom>
            <a:avLst/>
            <a:gdLst/>
            <a:ahLst/>
            <a:cxnLst/>
            <a:rect r="r" b="b" t="t" l="l"/>
            <a:pathLst>
              <a:path h="8465295" w="8465295">
                <a:moveTo>
                  <a:pt x="0" y="0"/>
                </a:moveTo>
                <a:lnTo>
                  <a:pt x="8465295" y="0"/>
                </a:lnTo>
                <a:lnTo>
                  <a:pt x="8465295" y="8465295"/>
                </a:lnTo>
                <a:lnTo>
                  <a:pt x="0" y="8465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13660" y="1661280"/>
            <a:ext cx="1325625" cy="2905480"/>
          </a:xfrm>
          <a:custGeom>
            <a:avLst/>
            <a:gdLst/>
            <a:ahLst/>
            <a:cxnLst/>
            <a:rect r="r" b="b" t="t" l="l"/>
            <a:pathLst>
              <a:path h="2905480" w="1325625">
                <a:moveTo>
                  <a:pt x="0" y="0"/>
                </a:moveTo>
                <a:lnTo>
                  <a:pt x="1325625" y="0"/>
                </a:lnTo>
                <a:lnTo>
                  <a:pt x="1325625" y="2905480"/>
                </a:lnTo>
                <a:lnTo>
                  <a:pt x="0" y="2905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F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32120" y="-502456"/>
            <a:ext cx="5109539" cy="12365823"/>
            <a:chOff x="0" y="0"/>
            <a:chExt cx="441492" cy="1068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492" cy="1068473"/>
            </a:xfrm>
            <a:custGeom>
              <a:avLst/>
              <a:gdLst/>
              <a:ahLst/>
              <a:cxnLst/>
              <a:rect r="r" b="b" t="t" l="l"/>
              <a:pathLst>
                <a:path h="1068473" w="441492">
                  <a:moveTo>
                    <a:pt x="37880" y="0"/>
                  </a:moveTo>
                  <a:lnTo>
                    <a:pt x="403612" y="0"/>
                  </a:lnTo>
                  <a:cubicBezTo>
                    <a:pt x="424532" y="0"/>
                    <a:pt x="441492" y="16959"/>
                    <a:pt x="441492" y="37880"/>
                  </a:cubicBezTo>
                  <a:lnTo>
                    <a:pt x="441492" y="1030594"/>
                  </a:lnTo>
                  <a:cubicBezTo>
                    <a:pt x="441492" y="1040640"/>
                    <a:pt x="437501" y="1050275"/>
                    <a:pt x="430397" y="1057379"/>
                  </a:cubicBezTo>
                  <a:cubicBezTo>
                    <a:pt x="423293" y="1064483"/>
                    <a:pt x="413658" y="1068473"/>
                    <a:pt x="403612" y="1068473"/>
                  </a:cubicBezTo>
                  <a:lnTo>
                    <a:pt x="37880" y="1068473"/>
                  </a:lnTo>
                  <a:cubicBezTo>
                    <a:pt x="27833" y="1068473"/>
                    <a:pt x="18199" y="1064483"/>
                    <a:pt x="11095" y="1057379"/>
                  </a:cubicBezTo>
                  <a:cubicBezTo>
                    <a:pt x="3991" y="1050275"/>
                    <a:pt x="0" y="1040640"/>
                    <a:pt x="0" y="1030594"/>
                  </a:cubicBezTo>
                  <a:lnTo>
                    <a:pt x="0" y="37880"/>
                  </a:lnTo>
                  <a:cubicBezTo>
                    <a:pt x="0" y="27833"/>
                    <a:pt x="3991" y="18199"/>
                    <a:pt x="11095" y="11095"/>
                  </a:cubicBezTo>
                  <a:cubicBezTo>
                    <a:pt x="18199" y="3991"/>
                    <a:pt x="27833" y="0"/>
                    <a:pt x="37880" y="0"/>
                  </a:cubicBezTo>
                  <a:close/>
                </a:path>
              </a:pathLst>
            </a:custGeom>
            <a:blipFill>
              <a:blip r:embed="rId2"/>
              <a:stretch>
                <a:fillRect l="-131624" t="0" r="-131624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633172" y="765008"/>
            <a:ext cx="4525245" cy="895397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8970" t="0" r="-2897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602" y="6633763"/>
            <a:ext cx="1145470" cy="114547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02" y="3700785"/>
            <a:ext cx="1145470" cy="114547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1602" y="192273"/>
            <a:ext cx="1145470" cy="114547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21942" y="414781"/>
            <a:ext cx="4975787" cy="92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1"/>
              </a:lnSpc>
            </a:pPr>
            <a:r>
              <a:rPr lang="en-US" sz="7622" spc="-602">
                <a:solidFill>
                  <a:srgbClr val="32FA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Applications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153" y="1310662"/>
            <a:ext cx="13260368" cy="2185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468" indent="-287234" lvl="1">
              <a:lnSpc>
                <a:spcPts val="3459"/>
              </a:lnSpc>
              <a:buFont typeface="Arial"/>
              <a:buChar char="•"/>
            </a:pPr>
            <a:r>
              <a:rPr lang="en-US" b="true" sz="2660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Customer Experience:</a:t>
            </a:r>
            <a:r>
              <a:rPr lang="en-US" sz="2660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Reduces trial room wait times by 60%; virtual try-ons could lower e-commerce return rates by 20%, saving logistics costs</a:t>
            </a:r>
          </a:p>
          <a:p>
            <a:pPr algn="l">
              <a:lnSpc>
                <a:spcPts val="3459"/>
              </a:lnSpc>
            </a:pPr>
          </a:p>
          <a:p>
            <a:pPr algn="l" marL="574468" indent="-287234" lvl="1">
              <a:lnSpc>
                <a:spcPts val="3459"/>
              </a:lnSpc>
              <a:buFont typeface="Arial"/>
              <a:buChar char="•"/>
            </a:pPr>
            <a:r>
              <a:rPr lang="en-US" b="true" sz="2660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Operational Efficiency</a:t>
            </a:r>
            <a:r>
              <a:rPr lang="en-US" sz="2660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Mobile-based virtual trial solutions cost $5,000–10,000, compared to $20,000–50,000 for traditional virtual mirrors.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153" y="4880287"/>
            <a:ext cx="13260368" cy="170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659" indent="-281830" lvl="1">
              <a:lnSpc>
                <a:spcPts val="3393"/>
              </a:lnSpc>
              <a:buFont typeface="Arial"/>
              <a:buChar char="•"/>
            </a:pPr>
            <a:r>
              <a:rPr lang="en-US" b="true" sz="2610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Demand for personalization &amp; sustainability: </a:t>
            </a:r>
            <a:r>
              <a:rPr lang="en-US" sz="2610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VTRs can increase revenue by 10% for retailers.</a:t>
            </a:r>
          </a:p>
          <a:p>
            <a:pPr algn="l">
              <a:lnSpc>
                <a:spcPts val="3393"/>
              </a:lnSpc>
            </a:pPr>
          </a:p>
          <a:p>
            <a:pPr algn="l" marL="563659" indent="-281830" lvl="1">
              <a:lnSpc>
                <a:spcPts val="3393"/>
              </a:lnSpc>
              <a:buFont typeface="Arial"/>
              <a:buChar char="•"/>
            </a:pPr>
            <a:r>
              <a:rPr lang="en-US" b="true" sz="2610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Sustainability: </a:t>
            </a:r>
            <a:r>
              <a:rPr lang="en-US" sz="2610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Reduces inventory and returns, aligning with environmental goals.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1942" y="3821744"/>
            <a:ext cx="6423031" cy="92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1"/>
              </a:lnSpc>
            </a:pPr>
            <a:r>
              <a:rPr lang="en-US" sz="7622" spc="-602">
                <a:solidFill>
                  <a:srgbClr val="32FA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Market Potential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7073" y="6957819"/>
            <a:ext cx="7706927" cy="92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1"/>
              </a:lnSpc>
            </a:pPr>
            <a:r>
              <a:rPr lang="en-US" sz="7622" i="true" spc="-602">
                <a:solidFill>
                  <a:srgbClr val="32FA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Recommendations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153" y="7867824"/>
            <a:ext cx="13260368" cy="213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911" indent="-282455" lvl="1">
              <a:lnSpc>
                <a:spcPts val="3401"/>
              </a:lnSpc>
              <a:buFont typeface="Arial"/>
              <a:buChar char="•"/>
            </a:pPr>
            <a:r>
              <a:rPr lang="en-US" b="true" sz="2616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Retailer Partnerships: </a:t>
            </a:r>
            <a:r>
              <a:rPr lang="en-US" sz="2616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Collaborate with Indian brands (Reliance Trends, Lifestyle) for greater engagement.</a:t>
            </a:r>
          </a:p>
          <a:p>
            <a:pPr algn="l">
              <a:lnSpc>
                <a:spcPts val="3401"/>
              </a:lnSpc>
            </a:pPr>
          </a:p>
          <a:p>
            <a:pPr algn="l" marL="564911" indent="-282455" lvl="1">
              <a:lnSpc>
                <a:spcPts val="3401"/>
              </a:lnSpc>
              <a:buFont typeface="Arial"/>
              <a:buChar char="•"/>
            </a:pPr>
            <a:r>
              <a:rPr lang="en-US" b="true" sz="2616">
                <a:solidFill>
                  <a:srgbClr val="FDFEFE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E-commerce Collaboration: </a:t>
            </a:r>
            <a:r>
              <a:rPr lang="en-US" sz="2616">
                <a:solidFill>
                  <a:srgbClr val="FDFEF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Partner with Flipkart, Myntra, Amazon to reduce return rates and improve customer satisfaction.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54950" y="-2657971"/>
            <a:ext cx="10408700" cy="12863376"/>
            <a:chOff x="0" y="0"/>
            <a:chExt cx="781753" cy="96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1753" cy="966113"/>
            </a:xfrm>
            <a:custGeom>
              <a:avLst/>
              <a:gdLst/>
              <a:ahLst/>
              <a:cxnLst/>
              <a:rect r="r" b="b" t="t" l="l"/>
              <a:pathLst>
                <a:path h="966113" w="781753">
                  <a:moveTo>
                    <a:pt x="0" y="0"/>
                  </a:moveTo>
                  <a:lnTo>
                    <a:pt x="781753" y="0"/>
                  </a:lnTo>
                  <a:lnTo>
                    <a:pt x="781753" y="966113"/>
                  </a:lnTo>
                  <a:lnTo>
                    <a:pt x="0" y="966113"/>
                  </a:lnTo>
                  <a:close/>
                </a:path>
              </a:pathLst>
            </a:custGeom>
            <a:blipFill>
              <a:blip r:embed="rId2"/>
              <a:stretch>
                <a:fillRect l="-28244" t="0" r="-572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53067"/>
            <a:ext cx="8446389" cy="157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56"/>
              </a:lnSpc>
            </a:pPr>
            <a:r>
              <a:rPr lang="en-US" sz="12939" i="true" spc="-1022">
                <a:solidFill>
                  <a:srgbClr val="37377B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References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226607" y="3193245"/>
            <a:ext cx="6050575" cy="780993"/>
            <a:chOff x="0" y="0"/>
            <a:chExt cx="1593567" cy="2056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3567" cy="205694"/>
            </a:xfrm>
            <a:custGeom>
              <a:avLst/>
              <a:gdLst/>
              <a:ahLst/>
              <a:cxnLst/>
              <a:rect r="r" b="b" t="t" l="l"/>
              <a:pathLst>
                <a:path h="205694" w="1593567">
                  <a:moveTo>
                    <a:pt x="65256" y="0"/>
                  </a:moveTo>
                  <a:lnTo>
                    <a:pt x="1528311" y="0"/>
                  </a:lnTo>
                  <a:cubicBezTo>
                    <a:pt x="1545618" y="0"/>
                    <a:pt x="1562216" y="6875"/>
                    <a:pt x="1574454" y="19113"/>
                  </a:cubicBezTo>
                  <a:cubicBezTo>
                    <a:pt x="1586692" y="31351"/>
                    <a:pt x="1593567" y="47949"/>
                    <a:pt x="1593567" y="65256"/>
                  </a:cubicBezTo>
                  <a:lnTo>
                    <a:pt x="1593567" y="140437"/>
                  </a:lnTo>
                  <a:cubicBezTo>
                    <a:pt x="1593567" y="157744"/>
                    <a:pt x="1586692" y="174343"/>
                    <a:pt x="1574454" y="186581"/>
                  </a:cubicBezTo>
                  <a:cubicBezTo>
                    <a:pt x="1562216" y="198818"/>
                    <a:pt x="1545618" y="205694"/>
                    <a:pt x="1528311" y="205694"/>
                  </a:cubicBezTo>
                  <a:lnTo>
                    <a:pt x="65256" y="205694"/>
                  </a:lnTo>
                  <a:cubicBezTo>
                    <a:pt x="29216" y="205694"/>
                    <a:pt x="0" y="176477"/>
                    <a:pt x="0" y="140437"/>
                  </a:cubicBezTo>
                  <a:lnTo>
                    <a:pt x="0" y="65256"/>
                  </a:lnTo>
                  <a:cubicBezTo>
                    <a:pt x="0" y="29216"/>
                    <a:pt x="29216" y="0"/>
                    <a:pt x="65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93567" cy="243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638533" y="3325071"/>
            <a:ext cx="5947670" cy="4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4"/>
              </a:lnSpc>
              <a:spcBef>
                <a:spcPct val="0"/>
              </a:spcBef>
            </a:pPr>
            <a:r>
              <a:rPr lang="en-US" sz="2567" u="sng">
                <a:solidFill>
                  <a:srgbClr val="100F0D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3" tooltip="https://www.fortunebusinessinsights.com/industry-reports/virtual-fitting-room-vfr-market-100322https:/www.researchgate.net/publication/342325776_A_Virtual_Trial_Room_using_Pose_Estimation_and_Homography"/>
              </a:rPr>
              <a:t>www.fortunebusinessinsights.com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89852" y="4564788"/>
            <a:ext cx="4324086" cy="654912"/>
            <a:chOff x="0" y="0"/>
            <a:chExt cx="1138854" cy="1724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8854" cy="172487"/>
            </a:xfrm>
            <a:custGeom>
              <a:avLst/>
              <a:gdLst/>
              <a:ahLst/>
              <a:cxnLst/>
              <a:rect r="r" b="b" t="t" l="l"/>
              <a:pathLst>
                <a:path h="172487" w="1138854">
                  <a:moveTo>
                    <a:pt x="86244" y="0"/>
                  </a:moveTo>
                  <a:lnTo>
                    <a:pt x="1052610" y="0"/>
                  </a:lnTo>
                  <a:cubicBezTo>
                    <a:pt x="1075483" y="0"/>
                    <a:pt x="1097420" y="9086"/>
                    <a:pt x="1113594" y="25260"/>
                  </a:cubicBezTo>
                  <a:cubicBezTo>
                    <a:pt x="1129767" y="41434"/>
                    <a:pt x="1138854" y="63370"/>
                    <a:pt x="1138854" y="86244"/>
                  </a:cubicBezTo>
                  <a:lnTo>
                    <a:pt x="1138854" y="86244"/>
                  </a:lnTo>
                  <a:cubicBezTo>
                    <a:pt x="1138854" y="133875"/>
                    <a:pt x="1100241" y="172487"/>
                    <a:pt x="1052610" y="172487"/>
                  </a:cubicBezTo>
                  <a:lnTo>
                    <a:pt x="86244" y="172487"/>
                  </a:lnTo>
                  <a:cubicBezTo>
                    <a:pt x="63370" y="172487"/>
                    <a:pt x="41434" y="163401"/>
                    <a:pt x="25260" y="147227"/>
                  </a:cubicBezTo>
                  <a:cubicBezTo>
                    <a:pt x="9086" y="131053"/>
                    <a:pt x="0" y="109117"/>
                    <a:pt x="0" y="86244"/>
                  </a:cubicBezTo>
                  <a:lnTo>
                    <a:pt x="0" y="86244"/>
                  </a:lnTo>
                  <a:cubicBezTo>
                    <a:pt x="0" y="63370"/>
                    <a:pt x="9086" y="41434"/>
                    <a:pt x="25260" y="25260"/>
                  </a:cubicBezTo>
                  <a:cubicBezTo>
                    <a:pt x="41434" y="9086"/>
                    <a:pt x="63370" y="0"/>
                    <a:pt x="862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8854" cy="2105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089852" y="4624696"/>
            <a:ext cx="4185503" cy="4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 u="sng">
                <a:solidFill>
                  <a:srgbClr val="100F0D"/>
                </a:solidFill>
                <a:latin typeface="Bricolage Grotesque"/>
                <a:ea typeface="Bricolage Grotesque"/>
                <a:cs typeface="Bricolage Grotesque"/>
                <a:sym typeface="Bricolage Grotesque"/>
                <a:hlinkClick r:id="rId4" tooltip="https://www.researchgate.net/publication/342325776_A_Virtual_Trial_Room_using_Pose_Estimation_and_Homography"/>
              </a:rPr>
              <a:t>www.researchgate.net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3608750" y="6115784"/>
            <a:ext cx="8465295" cy="8465295"/>
          </a:xfrm>
          <a:custGeom>
            <a:avLst/>
            <a:gdLst/>
            <a:ahLst/>
            <a:cxnLst/>
            <a:rect r="r" b="b" t="t" l="l"/>
            <a:pathLst>
              <a:path h="8465295" w="8465295">
                <a:moveTo>
                  <a:pt x="0" y="0"/>
                </a:moveTo>
                <a:lnTo>
                  <a:pt x="8465296" y="0"/>
                </a:lnTo>
                <a:lnTo>
                  <a:pt x="8465296" y="8465295"/>
                </a:lnTo>
                <a:lnTo>
                  <a:pt x="0" y="8465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756361" y="5788214"/>
            <a:ext cx="2991066" cy="655140"/>
            <a:chOff x="0" y="0"/>
            <a:chExt cx="787771" cy="1725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771" cy="172547"/>
            </a:xfrm>
            <a:custGeom>
              <a:avLst/>
              <a:gdLst/>
              <a:ahLst/>
              <a:cxnLst/>
              <a:rect r="r" b="b" t="t" l="l"/>
              <a:pathLst>
                <a:path h="172547" w="787771">
                  <a:moveTo>
                    <a:pt x="86274" y="0"/>
                  </a:moveTo>
                  <a:lnTo>
                    <a:pt x="701497" y="0"/>
                  </a:lnTo>
                  <a:cubicBezTo>
                    <a:pt x="724378" y="0"/>
                    <a:pt x="746322" y="9090"/>
                    <a:pt x="762502" y="25269"/>
                  </a:cubicBezTo>
                  <a:cubicBezTo>
                    <a:pt x="778681" y="41448"/>
                    <a:pt x="787771" y="63392"/>
                    <a:pt x="787771" y="86274"/>
                  </a:cubicBezTo>
                  <a:lnTo>
                    <a:pt x="787771" y="86274"/>
                  </a:lnTo>
                  <a:cubicBezTo>
                    <a:pt x="787771" y="133921"/>
                    <a:pt x="749145" y="172547"/>
                    <a:pt x="701497" y="172547"/>
                  </a:cubicBezTo>
                  <a:lnTo>
                    <a:pt x="86274" y="172547"/>
                  </a:lnTo>
                  <a:cubicBezTo>
                    <a:pt x="63392" y="172547"/>
                    <a:pt x="41448" y="163458"/>
                    <a:pt x="25269" y="147278"/>
                  </a:cubicBezTo>
                  <a:cubicBezTo>
                    <a:pt x="9090" y="131099"/>
                    <a:pt x="0" y="109155"/>
                    <a:pt x="0" y="86274"/>
                  </a:cubicBezTo>
                  <a:lnTo>
                    <a:pt x="0" y="86274"/>
                  </a:lnTo>
                  <a:cubicBezTo>
                    <a:pt x="0" y="63392"/>
                    <a:pt x="9090" y="41448"/>
                    <a:pt x="25269" y="25269"/>
                  </a:cubicBezTo>
                  <a:cubicBezTo>
                    <a:pt x="41448" y="9090"/>
                    <a:pt x="63392" y="0"/>
                    <a:pt x="86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87771" cy="210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27382" y="5867400"/>
            <a:ext cx="2849026" cy="4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 u="sng">
                <a:solidFill>
                  <a:srgbClr val="100F0D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www.arxiv.org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089852" y="8092356"/>
            <a:ext cx="4324086" cy="646200"/>
            <a:chOff x="0" y="0"/>
            <a:chExt cx="1138854" cy="1701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8854" cy="170193"/>
            </a:xfrm>
            <a:custGeom>
              <a:avLst/>
              <a:gdLst/>
              <a:ahLst/>
              <a:cxnLst/>
              <a:rect r="r" b="b" t="t" l="l"/>
              <a:pathLst>
                <a:path h="170193" w="1138854">
                  <a:moveTo>
                    <a:pt x="85096" y="0"/>
                  </a:moveTo>
                  <a:lnTo>
                    <a:pt x="1053758" y="0"/>
                  </a:lnTo>
                  <a:cubicBezTo>
                    <a:pt x="1076327" y="0"/>
                    <a:pt x="1097971" y="8965"/>
                    <a:pt x="1113930" y="24924"/>
                  </a:cubicBezTo>
                  <a:cubicBezTo>
                    <a:pt x="1129888" y="40883"/>
                    <a:pt x="1138854" y="62527"/>
                    <a:pt x="1138854" y="85096"/>
                  </a:cubicBezTo>
                  <a:lnTo>
                    <a:pt x="1138854" y="85096"/>
                  </a:lnTo>
                  <a:cubicBezTo>
                    <a:pt x="1138854" y="107665"/>
                    <a:pt x="1129888" y="129310"/>
                    <a:pt x="1113930" y="145268"/>
                  </a:cubicBezTo>
                  <a:cubicBezTo>
                    <a:pt x="1097971" y="161227"/>
                    <a:pt x="1076327" y="170193"/>
                    <a:pt x="1053758" y="170193"/>
                  </a:cubicBezTo>
                  <a:lnTo>
                    <a:pt x="85096" y="170193"/>
                  </a:lnTo>
                  <a:cubicBezTo>
                    <a:pt x="62527" y="170193"/>
                    <a:pt x="40883" y="161227"/>
                    <a:pt x="24924" y="145268"/>
                  </a:cubicBezTo>
                  <a:cubicBezTo>
                    <a:pt x="8965" y="129310"/>
                    <a:pt x="0" y="107665"/>
                    <a:pt x="0" y="85096"/>
                  </a:cubicBezTo>
                  <a:lnTo>
                    <a:pt x="0" y="85096"/>
                  </a:lnTo>
                  <a:cubicBezTo>
                    <a:pt x="0" y="62527"/>
                    <a:pt x="8965" y="40883"/>
                    <a:pt x="24924" y="24924"/>
                  </a:cubicBezTo>
                  <a:cubicBezTo>
                    <a:pt x="40883" y="8965"/>
                    <a:pt x="62527" y="0"/>
                    <a:pt x="8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38854" cy="208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266535" y="8167072"/>
            <a:ext cx="4008820" cy="4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 u="sng">
                <a:solidFill>
                  <a:srgbClr val="100F0D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www.getwardrobe.com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144000" y="690858"/>
            <a:ext cx="1295343" cy="1295343"/>
          </a:xfrm>
          <a:custGeom>
            <a:avLst/>
            <a:gdLst/>
            <a:ahLst/>
            <a:cxnLst/>
            <a:rect r="r" b="b" t="t" l="l"/>
            <a:pathLst>
              <a:path h="1295343" w="1295343">
                <a:moveTo>
                  <a:pt x="0" y="0"/>
                </a:moveTo>
                <a:lnTo>
                  <a:pt x="1295343" y="0"/>
                </a:lnTo>
                <a:lnTo>
                  <a:pt x="1295343" y="1295343"/>
                </a:lnTo>
                <a:lnTo>
                  <a:pt x="0" y="12953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337972" y="6931706"/>
            <a:ext cx="3827846" cy="614348"/>
            <a:chOff x="0" y="0"/>
            <a:chExt cx="1008157" cy="1618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08157" cy="161804"/>
            </a:xfrm>
            <a:custGeom>
              <a:avLst/>
              <a:gdLst/>
              <a:ahLst/>
              <a:cxnLst/>
              <a:rect r="r" b="b" t="t" l="l"/>
              <a:pathLst>
                <a:path h="161804" w="1008157">
                  <a:moveTo>
                    <a:pt x="80902" y="0"/>
                  </a:moveTo>
                  <a:lnTo>
                    <a:pt x="927255" y="0"/>
                  </a:lnTo>
                  <a:cubicBezTo>
                    <a:pt x="971936" y="0"/>
                    <a:pt x="1008157" y="36221"/>
                    <a:pt x="1008157" y="80902"/>
                  </a:cubicBezTo>
                  <a:lnTo>
                    <a:pt x="1008157" y="80902"/>
                  </a:lnTo>
                  <a:cubicBezTo>
                    <a:pt x="1008157" y="102358"/>
                    <a:pt x="999633" y="122936"/>
                    <a:pt x="984461" y="138108"/>
                  </a:cubicBezTo>
                  <a:cubicBezTo>
                    <a:pt x="969289" y="153280"/>
                    <a:pt x="948712" y="161804"/>
                    <a:pt x="927255" y="161804"/>
                  </a:cubicBezTo>
                  <a:lnTo>
                    <a:pt x="80902" y="161804"/>
                  </a:lnTo>
                  <a:cubicBezTo>
                    <a:pt x="36221" y="161804"/>
                    <a:pt x="0" y="125583"/>
                    <a:pt x="0" y="80902"/>
                  </a:cubicBezTo>
                  <a:lnTo>
                    <a:pt x="0" y="80902"/>
                  </a:lnTo>
                  <a:cubicBezTo>
                    <a:pt x="0" y="36221"/>
                    <a:pt x="36221" y="0"/>
                    <a:pt x="809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08157" cy="199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476759" y="6990497"/>
            <a:ext cx="3530294" cy="439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4"/>
              </a:lnSpc>
              <a:spcBef>
                <a:spcPct val="0"/>
              </a:spcBef>
            </a:pPr>
            <a:r>
              <a:rPr lang="en-US" sz="2567" u="sng">
                <a:solidFill>
                  <a:srgbClr val="100F0D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www.fablstyle.com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DAGT2hxLSDc</dc:identifier>
  <dcterms:modified xsi:type="dcterms:W3CDTF">2011-08-01T06:04:30Z</dcterms:modified>
  <cp:revision>1</cp:revision>
  <dc:title>Copy of VirtRobe</dc:title>
</cp:coreProperties>
</file>